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67" y="107424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36" y="8136604"/>
                </a:moveTo>
                <a:lnTo>
                  <a:pt x="0" y="8136604"/>
                </a:lnTo>
                <a:lnTo>
                  <a:pt x="0" y="0"/>
                </a:lnTo>
                <a:lnTo>
                  <a:pt x="15423097" y="0"/>
                </a:lnTo>
                <a:lnTo>
                  <a:pt x="15423097" y="8136604"/>
                </a:lnTo>
                <a:lnTo>
                  <a:pt x="7711936" y="8136604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31361" y="1074236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876" y="742250"/>
                </a:moveTo>
                <a:lnTo>
                  <a:pt x="0" y="742250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50"/>
                </a:lnTo>
                <a:lnTo>
                  <a:pt x="7711876" y="742250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330320" y="1298929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250274" y="1411173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19">
                <a:moveTo>
                  <a:pt x="338455" y="1524"/>
                </a:moveTo>
                <a:lnTo>
                  <a:pt x="0" y="0"/>
                </a:lnTo>
                <a:lnTo>
                  <a:pt x="0" y="18719"/>
                </a:lnTo>
                <a:lnTo>
                  <a:pt x="338328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842869" y="129887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919819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0842" y="1388602"/>
            <a:ext cx="13691235" cy="1863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00FF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46502" y="3356021"/>
            <a:ext cx="14036675" cy="4364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D7FFD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0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9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3550" y="3778250"/>
            <a:ext cx="3256178" cy="940642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000" dirty="0">
                <a:solidFill>
                  <a:srgbClr val="FFFFFF"/>
                </a:solidFill>
                <a:latin typeface="Arial"/>
                <a:cs typeface="Arial"/>
              </a:rPr>
              <a:t>Gokul</a:t>
            </a:r>
            <a:r>
              <a:rPr sz="6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0" spc="3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-50" dirty="0">
                <a:latin typeface="Noto Sans Math"/>
                <a:cs typeface="Noto Sans Math"/>
              </a:rPr>
              <a:t>⥫</a:t>
            </a:r>
            <a:endParaRPr sz="9600">
              <a:latin typeface="Noto Sans Math"/>
              <a:cs typeface="Noto Sans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6523" y="2677104"/>
            <a:ext cx="13540740" cy="7047865"/>
            <a:chOff x="536523" y="2677104"/>
            <a:chExt cx="13540740" cy="7047865"/>
          </a:xfrm>
        </p:grpSpPr>
        <p:sp>
          <p:nvSpPr>
            <p:cNvPr id="6" name="object 6"/>
            <p:cNvSpPr/>
            <p:nvPr/>
          </p:nvSpPr>
          <p:spPr>
            <a:xfrm>
              <a:off x="545881" y="2686469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8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58" y="3377387"/>
                  </a:lnTo>
                  <a:lnTo>
                    <a:pt x="4407728" y="3377387"/>
                  </a:lnTo>
                  <a:lnTo>
                    <a:pt x="4407728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5883" y="2686464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2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37" y="0"/>
                  </a:lnTo>
                  <a:lnTo>
                    <a:pt x="4407737" y="3377392"/>
                  </a:lnTo>
                  <a:lnTo>
                    <a:pt x="2203872" y="3377392"/>
                  </a:lnTo>
                  <a:close/>
                </a:path>
                <a:path w="4408170" h="3377565">
                  <a:moveTo>
                    <a:pt x="2203872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37" y="0"/>
                  </a:lnTo>
                  <a:lnTo>
                    <a:pt x="4407737" y="742297"/>
                  </a:lnTo>
                  <a:lnTo>
                    <a:pt x="2203872" y="742297"/>
                  </a:lnTo>
                  <a:close/>
                </a:path>
                <a:path w="4408170" h="3377565">
                  <a:moveTo>
                    <a:pt x="3883590" y="224636"/>
                  </a:moveTo>
                  <a:lnTo>
                    <a:pt x="4108941" y="449983"/>
                  </a:lnTo>
                </a:path>
                <a:path w="4408170" h="3377565">
                  <a:moveTo>
                    <a:pt x="4108230" y="224636"/>
                  </a:moveTo>
                  <a:lnTo>
                    <a:pt x="3882866" y="449983"/>
                  </a:lnTo>
                </a:path>
                <a:path w="4408170" h="3377565">
                  <a:moveTo>
                    <a:pt x="2812258" y="336954"/>
                  </a:moveTo>
                  <a:lnTo>
                    <a:pt x="3131933" y="338389"/>
                  </a:lnTo>
                </a:path>
                <a:path w="4408170" h="3377565">
                  <a:moveTo>
                    <a:pt x="3507768" y="449259"/>
                  </a:moveTo>
                  <a:lnTo>
                    <a:pt x="3395436" y="449259"/>
                  </a:lnTo>
                  <a:lnTo>
                    <a:pt x="3395436" y="224636"/>
                  </a:lnTo>
                  <a:lnTo>
                    <a:pt x="3620075" y="224636"/>
                  </a:lnTo>
                  <a:lnTo>
                    <a:pt x="3620075" y="449259"/>
                  </a:lnTo>
                  <a:lnTo>
                    <a:pt x="3507768" y="44925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59" y="4267200"/>
              <a:ext cx="518160" cy="9448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4351" y="4267200"/>
              <a:ext cx="460248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5288" y="4267200"/>
              <a:ext cx="890016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6200" y="4267200"/>
              <a:ext cx="490727" cy="9448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728" y="2679750"/>
              <a:ext cx="4429122" cy="33908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21798" y="6415887"/>
              <a:ext cx="3942079" cy="3295650"/>
            </a:xfrm>
            <a:custGeom>
              <a:avLst/>
              <a:gdLst/>
              <a:ahLst/>
              <a:cxnLst/>
              <a:rect l="l" t="t" r="r" b="b"/>
              <a:pathLst>
                <a:path w="3942080" h="3295650">
                  <a:moveTo>
                    <a:pt x="3941800" y="0"/>
                  </a:moveTo>
                  <a:lnTo>
                    <a:pt x="0" y="0"/>
                  </a:lnTo>
                  <a:lnTo>
                    <a:pt x="0" y="3295458"/>
                  </a:lnTo>
                  <a:lnTo>
                    <a:pt x="1970913" y="3295458"/>
                  </a:lnTo>
                  <a:lnTo>
                    <a:pt x="3941800" y="3295458"/>
                  </a:lnTo>
                  <a:lnTo>
                    <a:pt x="394180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21823" y="6414864"/>
              <a:ext cx="3942079" cy="3296920"/>
            </a:xfrm>
            <a:custGeom>
              <a:avLst/>
              <a:gdLst/>
              <a:ahLst/>
              <a:cxnLst/>
              <a:rect l="l" t="t" r="r" b="b"/>
              <a:pathLst>
                <a:path w="3942080" h="3296920">
                  <a:moveTo>
                    <a:pt x="1970907" y="3296480"/>
                  </a:moveTo>
                  <a:lnTo>
                    <a:pt x="0" y="3296480"/>
                  </a:lnTo>
                  <a:lnTo>
                    <a:pt x="0" y="1028"/>
                  </a:lnTo>
                  <a:lnTo>
                    <a:pt x="3941789" y="1028"/>
                  </a:lnTo>
                  <a:lnTo>
                    <a:pt x="3941789" y="3296480"/>
                  </a:lnTo>
                  <a:lnTo>
                    <a:pt x="1970907" y="3296480"/>
                  </a:lnTo>
                  <a:close/>
                </a:path>
                <a:path w="3942080" h="3296920">
                  <a:moveTo>
                    <a:pt x="1970907" y="1080926"/>
                  </a:moveTo>
                  <a:lnTo>
                    <a:pt x="0" y="1080926"/>
                  </a:lnTo>
                  <a:lnTo>
                    <a:pt x="0" y="0"/>
                  </a:lnTo>
                  <a:lnTo>
                    <a:pt x="3941789" y="0"/>
                  </a:lnTo>
                  <a:lnTo>
                    <a:pt x="3941789" y="1080926"/>
                  </a:lnTo>
                  <a:lnTo>
                    <a:pt x="1970907" y="1080926"/>
                  </a:lnTo>
                  <a:close/>
                </a:path>
                <a:path w="3942080" h="3296920">
                  <a:moveTo>
                    <a:pt x="3341962" y="379917"/>
                  </a:moveTo>
                  <a:lnTo>
                    <a:pt x="3669244" y="707193"/>
                  </a:lnTo>
                </a:path>
                <a:path w="3942080" h="3296920">
                  <a:moveTo>
                    <a:pt x="3668228" y="379917"/>
                  </a:moveTo>
                  <a:lnTo>
                    <a:pt x="3340946" y="707193"/>
                  </a:lnTo>
                </a:path>
                <a:path w="3942080" h="3296920">
                  <a:moveTo>
                    <a:pt x="1783008" y="543047"/>
                  </a:moveTo>
                  <a:lnTo>
                    <a:pt x="2247592" y="545105"/>
                  </a:lnTo>
                </a:path>
                <a:path w="3942080" h="3296920">
                  <a:moveTo>
                    <a:pt x="2794840" y="706165"/>
                  </a:moveTo>
                  <a:lnTo>
                    <a:pt x="2631644" y="706165"/>
                  </a:lnTo>
                  <a:lnTo>
                    <a:pt x="2631644" y="378888"/>
                  </a:lnTo>
                  <a:lnTo>
                    <a:pt x="2957910" y="378888"/>
                  </a:lnTo>
                  <a:lnTo>
                    <a:pt x="2957910" y="706165"/>
                  </a:lnTo>
                  <a:lnTo>
                    <a:pt x="2794840" y="706165"/>
                  </a:lnTo>
                  <a:close/>
                </a:path>
              </a:pathLst>
            </a:custGeom>
            <a:ln w="268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0063" y="7903464"/>
              <a:ext cx="697992" cy="13624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2208" y="7903464"/>
              <a:ext cx="661416" cy="13624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0279" y="6400847"/>
              <a:ext cx="3943350" cy="3314700"/>
            </a:xfrm>
            <a:prstGeom prst="rect">
              <a:avLst/>
            </a:prstGeom>
          </p:spPr>
        </p:pic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84F0A2BA-6C6F-2253-1ABB-5D35895CB75C}"/>
              </a:ext>
            </a:extLst>
          </p:cNvPr>
          <p:cNvSpPr txBox="1"/>
          <p:nvPr/>
        </p:nvSpPr>
        <p:spPr>
          <a:xfrm>
            <a:off x="7321550" y="4741759"/>
            <a:ext cx="4429122" cy="940642"/>
          </a:xfrm>
          <a:prstGeom prst="rect">
            <a:avLst/>
          </a:prstGeom>
        </p:spPr>
        <p:txBody>
          <a:bodyPr vert="horz" wrap="square" lIns="0" tIns="1714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6000" dirty="0">
                <a:solidFill>
                  <a:srgbClr val="FFFFFF"/>
                </a:solidFill>
                <a:latin typeface="Arial"/>
                <a:cs typeface="Arial"/>
              </a:rPr>
              <a:t>Final Project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6192500" cy="8772525"/>
            <a:chOff x="1421836" y="1064711"/>
            <a:chExt cx="16192500" cy="8772525"/>
          </a:xfrm>
        </p:grpSpPr>
        <p:sp>
          <p:nvSpPr>
            <p:cNvPr id="3" name="object 3"/>
            <p:cNvSpPr/>
            <p:nvPr/>
          </p:nvSpPr>
          <p:spPr>
            <a:xfrm>
              <a:off x="14064107" y="752946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3"/>
                  </a:lnTo>
                  <a:lnTo>
                    <a:pt x="1770380" y="2298113"/>
                  </a:lnTo>
                  <a:lnTo>
                    <a:pt x="3540125" y="229811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64006" y="7528738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7"/>
                  </a:lnTo>
                  <a:lnTo>
                    <a:pt x="1770415" y="2298837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65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301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301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975" y="8552688"/>
              <a:ext cx="490728" cy="947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5007" y="8552688"/>
              <a:ext cx="460248" cy="947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1768" y="8552688"/>
              <a:ext cx="652271" cy="947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5217" y="7522565"/>
              <a:ext cx="3543300" cy="231165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2272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sz="7200" spc="-155" dirty="0"/>
              <a:t>Application</a:t>
            </a:r>
            <a:endParaRPr sz="7200"/>
          </a:p>
        </p:txBody>
      </p:sp>
      <p:grpSp>
        <p:nvGrpSpPr>
          <p:cNvPr id="10" name="object 10"/>
          <p:cNvGrpSpPr/>
          <p:nvPr/>
        </p:nvGrpSpPr>
        <p:grpSpPr>
          <a:xfrm>
            <a:off x="2018233" y="3641191"/>
            <a:ext cx="210820" cy="2383155"/>
            <a:chOff x="2018233" y="3641191"/>
            <a:chExt cx="210820" cy="238315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8233" y="3641191"/>
              <a:ext cx="142875" cy="142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5962" y="5881090"/>
              <a:ext cx="142875" cy="142875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pc="-190" dirty="0"/>
              <a:t>Entertainment</a:t>
            </a:r>
            <a:r>
              <a:rPr spc="-225" dirty="0"/>
              <a:t> </a:t>
            </a:r>
            <a:r>
              <a:rPr spc="-265" dirty="0"/>
              <a:t>Industry:</a:t>
            </a:r>
          </a:p>
          <a:p>
            <a:pPr marL="607060" marR="12065" algn="just">
              <a:lnSpc>
                <a:spcPts val="3750"/>
              </a:lnSpc>
              <a:spcBef>
                <a:spcPts val="985"/>
              </a:spcBef>
            </a:pPr>
            <a:r>
              <a:rPr sz="3150" spc="65" dirty="0">
                <a:solidFill>
                  <a:srgbClr val="FFFFFF"/>
                </a:solidFill>
                <a:latin typeface="Times New Roman"/>
                <a:cs typeface="Times New Roman"/>
              </a:rPr>
              <a:t>Support</a:t>
            </a:r>
            <a:r>
              <a:rPr sz="315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filmmakers,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developers,</a:t>
            </a:r>
            <a:r>
              <a:rPr sz="31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virtual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reality</a:t>
            </a:r>
            <a:r>
              <a:rPr sz="31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Times New Roman"/>
                <a:cs typeface="Times New Roman"/>
              </a:rPr>
              <a:t>creators</a:t>
            </a:r>
            <a:r>
              <a:rPr sz="3150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1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Times New Roman"/>
                <a:cs typeface="Times New Roman"/>
              </a:rPr>
              <a:t>generating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assets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scenes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script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0" dirty="0">
                <a:solidFill>
                  <a:srgbClr val="FFFFFF"/>
                </a:solidFill>
                <a:latin typeface="Times New Roman"/>
                <a:cs typeface="Times New Roman"/>
              </a:rPr>
              <a:t>enhancing</a:t>
            </a:r>
            <a:r>
              <a:rPr sz="3150" spc="3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-10" dirty="0">
                <a:solidFill>
                  <a:srgbClr val="FFFFFF"/>
                </a:solidFill>
                <a:latin typeface="Times New Roman"/>
                <a:cs typeface="Times New Roman"/>
              </a:rPr>
              <a:t>storytelling experiences.</a:t>
            </a:r>
            <a:endParaRPr sz="3150" dirty="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1800"/>
              </a:spcBef>
            </a:pPr>
            <a:r>
              <a:rPr spc="-190" dirty="0"/>
              <a:t>Interior</a:t>
            </a:r>
            <a:r>
              <a:rPr spc="-275" dirty="0"/>
              <a:t> </a:t>
            </a:r>
            <a:r>
              <a:rPr spc="-70" dirty="0"/>
              <a:t>Design:</a:t>
            </a:r>
          </a:p>
          <a:p>
            <a:pPr marL="606425" marR="5080" algn="just">
              <a:lnSpc>
                <a:spcPts val="3750"/>
              </a:lnSpc>
              <a:spcBef>
                <a:spcPts val="980"/>
              </a:spcBef>
            </a:pP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Facilitate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interior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designers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114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architects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150" spc="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visualizing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3150" spc="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r>
              <a:rPr sz="315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15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generating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60" dirty="0">
                <a:solidFill>
                  <a:srgbClr val="FFFFFF"/>
                </a:solidFill>
                <a:latin typeface="Times New Roman"/>
                <a:cs typeface="Times New Roman"/>
              </a:rPr>
              <a:t>desired</a:t>
            </a:r>
            <a:r>
              <a:rPr sz="315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aesthetics,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dirty="0">
                <a:solidFill>
                  <a:srgbClr val="FFFFFF"/>
                </a:solidFill>
                <a:latin typeface="Times New Roman"/>
                <a:cs typeface="Times New Roman"/>
              </a:rPr>
              <a:t>layouts,</a:t>
            </a:r>
            <a:r>
              <a:rPr sz="315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90" dirty="0">
                <a:solidFill>
                  <a:srgbClr val="FFFFFF"/>
                </a:solidFill>
                <a:latin typeface="Times New Roman"/>
                <a:cs typeface="Times New Roman"/>
              </a:rPr>
              <a:t>and furniture</a:t>
            </a:r>
            <a:r>
              <a:rPr sz="315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50" spc="35" dirty="0">
                <a:solidFill>
                  <a:srgbClr val="FFFFFF"/>
                </a:solidFill>
                <a:latin typeface="Times New Roman"/>
                <a:cs typeface="Times New Roman"/>
              </a:rPr>
              <a:t>arrangements.</a:t>
            </a:r>
            <a:endParaRPr sz="31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pc="-480" dirty="0"/>
              <a:t>Result</a:t>
            </a:r>
          </a:p>
          <a:p>
            <a:pPr marL="1217295">
              <a:lnSpc>
                <a:spcPct val="100000"/>
              </a:lnSpc>
              <a:spcBef>
                <a:spcPts val="575"/>
              </a:spcBef>
              <a:tabLst>
                <a:tab pos="12568555" algn="l"/>
              </a:tabLst>
            </a:pPr>
            <a:r>
              <a:rPr sz="2900" spc="90" dirty="0">
                <a:solidFill>
                  <a:srgbClr val="FFFFFF"/>
                </a:solidFill>
                <a:latin typeface="Times New Roman"/>
                <a:cs typeface="Times New Roman"/>
              </a:rPr>
              <a:t>prompt</a:t>
            </a:r>
            <a:r>
              <a:rPr sz="29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31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Times New Roman"/>
                <a:cs typeface="Times New Roman"/>
              </a:rPr>
              <a:t>"Real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Times New Roman"/>
                <a:cs typeface="Times New Roman"/>
              </a:rPr>
              <a:t>little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Times New Roman"/>
                <a:cs typeface="Times New Roman"/>
              </a:rPr>
              <a:t>elephant</a:t>
            </a:r>
            <a:r>
              <a:rPr sz="29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Times New Roman"/>
                <a:cs typeface="Times New Roman"/>
              </a:rPr>
              <a:t>wings,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ﬂying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city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900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Times New Roman"/>
                <a:cs typeface="Times New Roman"/>
              </a:rPr>
              <a:t>fantastic</a:t>
            </a:r>
            <a:r>
              <a:rPr lang="en-US" sz="2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design"</a:t>
            </a:r>
            <a:endParaRPr sz="29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9766" y="3304032"/>
            <a:ext cx="12839065" cy="6367780"/>
            <a:chOff x="5189766" y="3304032"/>
            <a:chExt cx="12839065" cy="6367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5048" y="3304032"/>
              <a:ext cx="438911" cy="652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9766" y="3986894"/>
              <a:ext cx="6981824" cy="5514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79143" y="7364044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380" y="2298118"/>
                  </a:lnTo>
                  <a:lnTo>
                    <a:pt x="3540125" y="2298118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479051" y="7363324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8"/>
                  </a:moveTo>
                  <a:lnTo>
                    <a:pt x="0" y="2298838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8"/>
                  </a:lnTo>
                  <a:lnTo>
                    <a:pt x="1770415" y="2298838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65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301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301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4" y="8388096"/>
              <a:ext cx="490728" cy="9448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2583" y="8388096"/>
              <a:ext cx="460248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388096"/>
              <a:ext cx="652271" cy="9448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0253" y="7357153"/>
              <a:ext cx="3543300" cy="2311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250274" y="64869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0305" y="3182417"/>
            <a:ext cx="496379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5660" marR="5080" indent="-823594">
              <a:lnSpc>
                <a:spcPct val="100000"/>
              </a:lnSpc>
              <a:spcBef>
                <a:spcPts val="100"/>
              </a:spcBef>
            </a:pPr>
            <a:r>
              <a:rPr lang="en-US" sz="12000" spc="-10" dirty="0">
                <a:solidFill>
                  <a:srgbClr val="FFFFFF"/>
                </a:solidFill>
                <a:latin typeface="IBM 3270"/>
                <a:cs typeface="IBM 3270"/>
              </a:rPr>
              <a:t> </a:t>
            </a:r>
            <a:r>
              <a:rPr sz="12000" spc="-10" dirty="0">
                <a:solidFill>
                  <a:srgbClr val="FFFFFF"/>
                </a:solidFill>
                <a:latin typeface="IBM 3270"/>
                <a:cs typeface="IBM 3270"/>
              </a:rPr>
              <a:t>Thank</a:t>
            </a:r>
            <a:r>
              <a:rPr lang="en-IN" sz="12000" spc="-10" dirty="0">
                <a:solidFill>
                  <a:srgbClr val="FFFFFF"/>
                </a:solidFill>
                <a:latin typeface="IBM 3270"/>
                <a:cs typeface="IBM 3270"/>
              </a:rPr>
              <a:t> </a:t>
            </a:r>
            <a:r>
              <a:rPr sz="12000" spc="-20" dirty="0">
                <a:solidFill>
                  <a:srgbClr val="FFFFFF"/>
                </a:solidFill>
                <a:latin typeface="IBM 3270"/>
                <a:cs typeface="IBM 3270"/>
              </a:rPr>
              <a:t>You!</a:t>
            </a:r>
            <a:endParaRPr sz="12000" dirty="0">
              <a:latin typeface="IBM 3270"/>
              <a:cs typeface="IBM 327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9434" y="2915277"/>
            <a:ext cx="16883380" cy="5100320"/>
            <a:chOff x="829434" y="2915277"/>
            <a:chExt cx="16883380" cy="51003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7047" y="6589776"/>
              <a:ext cx="984503" cy="13746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1871" y="2928671"/>
              <a:ext cx="4704080" cy="3053715"/>
            </a:xfrm>
            <a:custGeom>
              <a:avLst/>
              <a:gdLst/>
              <a:ahLst/>
              <a:cxnLst/>
              <a:rect l="l" t="t" r="r" b="b"/>
              <a:pathLst>
                <a:path w="4704080" h="3053715">
                  <a:moveTo>
                    <a:pt x="4703545" y="0"/>
                  </a:moveTo>
                  <a:lnTo>
                    <a:pt x="0" y="0"/>
                  </a:lnTo>
                  <a:lnTo>
                    <a:pt x="0" y="3053422"/>
                  </a:lnTo>
                  <a:lnTo>
                    <a:pt x="2352254" y="3053422"/>
                  </a:lnTo>
                  <a:lnTo>
                    <a:pt x="4703545" y="3053422"/>
                  </a:lnTo>
                  <a:lnTo>
                    <a:pt x="470354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870" y="2927713"/>
              <a:ext cx="4704080" cy="3054985"/>
            </a:xfrm>
            <a:custGeom>
              <a:avLst/>
              <a:gdLst/>
              <a:ahLst/>
              <a:cxnLst/>
              <a:rect l="l" t="t" r="r" b="b"/>
              <a:pathLst>
                <a:path w="4704080" h="3054985">
                  <a:moveTo>
                    <a:pt x="2352255" y="3054384"/>
                  </a:moveTo>
                  <a:lnTo>
                    <a:pt x="0" y="3054384"/>
                  </a:lnTo>
                  <a:lnTo>
                    <a:pt x="0" y="952"/>
                  </a:lnTo>
                  <a:lnTo>
                    <a:pt x="4703546" y="952"/>
                  </a:lnTo>
                  <a:lnTo>
                    <a:pt x="4703546" y="3054384"/>
                  </a:lnTo>
                  <a:lnTo>
                    <a:pt x="2352255" y="3054384"/>
                  </a:lnTo>
                  <a:close/>
                </a:path>
                <a:path w="4704080" h="3054985">
                  <a:moveTo>
                    <a:pt x="2352255" y="1001546"/>
                  </a:moveTo>
                  <a:lnTo>
                    <a:pt x="0" y="1001546"/>
                  </a:lnTo>
                  <a:lnTo>
                    <a:pt x="0" y="0"/>
                  </a:lnTo>
                  <a:lnTo>
                    <a:pt x="4703546" y="0"/>
                  </a:lnTo>
                  <a:lnTo>
                    <a:pt x="4703546" y="1001546"/>
                  </a:lnTo>
                  <a:lnTo>
                    <a:pt x="2352255" y="1001546"/>
                  </a:lnTo>
                  <a:close/>
                </a:path>
                <a:path w="4704080" h="3054985">
                  <a:moveTo>
                    <a:pt x="3997579" y="303237"/>
                  </a:moveTo>
                  <a:lnTo>
                    <a:pt x="4300816" y="606475"/>
                  </a:lnTo>
                </a:path>
                <a:path w="4704080" h="3054985">
                  <a:moveTo>
                    <a:pt x="4299864" y="303237"/>
                  </a:moveTo>
                  <a:lnTo>
                    <a:pt x="3996626" y="606475"/>
                  </a:lnTo>
                </a:path>
                <a:path w="4704080" h="3054985">
                  <a:moveTo>
                    <a:pt x="2553131" y="454380"/>
                  </a:moveTo>
                  <a:lnTo>
                    <a:pt x="2983598" y="456297"/>
                  </a:lnTo>
                </a:path>
                <a:path w="4704080" h="3054985">
                  <a:moveTo>
                    <a:pt x="3490595" y="605522"/>
                  </a:moveTo>
                  <a:lnTo>
                    <a:pt x="3339452" y="605522"/>
                  </a:lnTo>
                  <a:lnTo>
                    <a:pt x="3339452" y="303237"/>
                  </a:lnTo>
                  <a:lnTo>
                    <a:pt x="3641737" y="303237"/>
                  </a:lnTo>
                  <a:lnTo>
                    <a:pt x="3641737" y="605522"/>
                  </a:lnTo>
                  <a:lnTo>
                    <a:pt x="3490595" y="605522"/>
                  </a:lnTo>
                  <a:close/>
                </a:path>
              </a:pathLst>
            </a:custGeom>
            <a:ln w="248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07" y="4343400"/>
              <a:ext cx="1127760" cy="12496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1591" y="4343400"/>
              <a:ext cx="612647" cy="12496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695" y="4343400"/>
              <a:ext cx="832103" cy="12496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847" y="2933725"/>
              <a:ext cx="4682284" cy="30750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59788" y="5377738"/>
              <a:ext cx="3142615" cy="2626995"/>
            </a:xfrm>
            <a:custGeom>
              <a:avLst/>
              <a:gdLst/>
              <a:ahLst/>
              <a:cxnLst/>
              <a:rect l="l" t="t" r="r" b="b"/>
              <a:pathLst>
                <a:path w="3142615" h="2626995">
                  <a:moveTo>
                    <a:pt x="3142234" y="0"/>
                  </a:moveTo>
                  <a:lnTo>
                    <a:pt x="0" y="0"/>
                  </a:lnTo>
                  <a:lnTo>
                    <a:pt x="0" y="2626918"/>
                  </a:lnTo>
                  <a:lnTo>
                    <a:pt x="1571117" y="2626918"/>
                  </a:lnTo>
                  <a:lnTo>
                    <a:pt x="3142234" y="2626918"/>
                  </a:lnTo>
                  <a:lnTo>
                    <a:pt x="3142234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59697" y="5376912"/>
              <a:ext cx="3142615" cy="2628265"/>
            </a:xfrm>
            <a:custGeom>
              <a:avLst/>
              <a:gdLst/>
              <a:ahLst/>
              <a:cxnLst/>
              <a:rect l="l" t="t" r="r" b="b"/>
              <a:pathLst>
                <a:path w="3142615" h="2628265">
                  <a:moveTo>
                    <a:pt x="1571148" y="2627747"/>
                  </a:moveTo>
                  <a:lnTo>
                    <a:pt x="0" y="2627747"/>
                  </a:lnTo>
                  <a:lnTo>
                    <a:pt x="0" y="825"/>
                  </a:lnTo>
                  <a:lnTo>
                    <a:pt x="3142296" y="825"/>
                  </a:lnTo>
                  <a:lnTo>
                    <a:pt x="3142296" y="2627747"/>
                  </a:lnTo>
                  <a:lnTo>
                    <a:pt x="1571148" y="2627747"/>
                  </a:lnTo>
                  <a:close/>
                </a:path>
                <a:path w="3142615" h="2628265">
                  <a:moveTo>
                    <a:pt x="1571148" y="861649"/>
                  </a:moveTo>
                  <a:lnTo>
                    <a:pt x="0" y="861649"/>
                  </a:lnTo>
                  <a:lnTo>
                    <a:pt x="0" y="0"/>
                  </a:lnTo>
                  <a:lnTo>
                    <a:pt x="3142296" y="0"/>
                  </a:lnTo>
                  <a:lnTo>
                    <a:pt x="3142296" y="861649"/>
                  </a:lnTo>
                  <a:lnTo>
                    <a:pt x="1571148" y="861649"/>
                  </a:lnTo>
                  <a:close/>
                </a:path>
                <a:path w="3142615" h="2628265">
                  <a:moveTo>
                    <a:pt x="2664132" y="302862"/>
                  </a:moveTo>
                  <a:lnTo>
                    <a:pt x="2924995" y="563740"/>
                  </a:lnTo>
                </a:path>
                <a:path w="3142615" h="2628265">
                  <a:moveTo>
                    <a:pt x="2924106" y="302862"/>
                  </a:moveTo>
                  <a:lnTo>
                    <a:pt x="2663243" y="563740"/>
                  </a:lnTo>
                </a:path>
                <a:path w="3142615" h="2628265">
                  <a:moveTo>
                    <a:pt x="1421412" y="432882"/>
                  </a:moveTo>
                  <a:lnTo>
                    <a:pt x="1791751" y="434533"/>
                  </a:lnTo>
                </a:path>
                <a:path w="3142615" h="2628265">
                  <a:moveTo>
                    <a:pt x="2227878" y="562914"/>
                  </a:moveTo>
                  <a:lnTo>
                    <a:pt x="2097827" y="562914"/>
                  </a:lnTo>
                  <a:lnTo>
                    <a:pt x="2097827" y="302037"/>
                  </a:lnTo>
                  <a:lnTo>
                    <a:pt x="2357929" y="302037"/>
                  </a:lnTo>
                  <a:lnTo>
                    <a:pt x="2357929" y="562914"/>
                  </a:lnTo>
                  <a:lnTo>
                    <a:pt x="2227878" y="562914"/>
                  </a:lnTo>
                  <a:close/>
                </a:path>
              </a:pathLst>
            </a:custGeom>
            <a:ln w="213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4591" y="6568440"/>
              <a:ext cx="554736" cy="10789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15943" y="6568440"/>
              <a:ext cx="527303" cy="10789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50643" y="5365750"/>
              <a:ext cx="3143250" cy="264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3117" y="332639"/>
            <a:ext cx="17195800" cy="9620250"/>
            <a:chOff x="753117" y="332639"/>
            <a:chExt cx="17195800" cy="9620250"/>
          </a:xfrm>
        </p:grpSpPr>
        <p:sp>
          <p:nvSpPr>
            <p:cNvPr id="3" name="object 3"/>
            <p:cNvSpPr/>
            <p:nvPr/>
          </p:nvSpPr>
          <p:spPr>
            <a:xfrm>
              <a:off x="12774803" y="6306616"/>
              <a:ext cx="5163185" cy="2886710"/>
            </a:xfrm>
            <a:custGeom>
              <a:avLst/>
              <a:gdLst/>
              <a:ahLst/>
              <a:cxnLst/>
              <a:rect l="l" t="t" r="r" b="b"/>
              <a:pathLst>
                <a:path w="5163184" h="2886709">
                  <a:moveTo>
                    <a:pt x="5162804" y="0"/>
                  </a:moveTo>
                  <a:lnTo>
                    <a:pt x="0" y="0"/>
                  </a:lnTo>
                  <a:lnTo>
                    <a:pt x="0" y="2886623"/>
                  </a:lnTo>
                  <a:lnTo>
                    <a:pt x="2581402" y="2886623"/>
                  </a:lnTo>
                  <a:lnTo>
                    <a:pt x="5162804" y="2886623"/>
                  </a:lnTo>
                  <a:lnTo>
                    <a:pt x="5162804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774804" y="6306618"/>
              <a:ext cx="5163185" cy="2886710"/>
            </a:xfrm>
            <a:custGeom>
              <a:avLst/>
              <a:gdLst/>
              <a:ahLst/>
              <a:cxnLst/>
              <a:rect l="l" t="t" r="r" b="b"/>
              <a:pathLst>
                <a:path w="5163184" h="2886709">
                  <a:moveTo>
                    <a:pt x="2581427" y="2886621"/>
                  </a:moveTo>
                  <a:lnTo>
                    <a:pt x="0" y="2886621"/>
                  </a:lnTo>
                  <a:lnTo>
                    <a:pt x="0" y="0"/>
                  </a:lnTo>
                  <a:lnTo>
                    <a:pt x="5162728" y="0"/>
                  </a:lnTo>
                  <a:lnTo>
                    <a:pt x="5162728" y="2886621"/>
                  </a:lnTo>
                  <a:lnTo>
                    <a:pt x="2581427" y="2886621"/>
                  </a:lnTo>
                  <a:close/>
                </a:path>
              </a:pathLst>
            </a:custGeom>
            <a:ln w="219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74804" y="6306618"/>
              <a:ext cx="5163185" cy="869950"/>
            </a:xfrm>
            <a:custGeom>
              <a:avLst/>
              <a:gdLst/>
              <a:ahLst/>
              <a:cxnLst/>
              <a:rect l="l" t="t" r="r" b="b"/>
              <a:pathLst>
                <a:path w="5163184" h="869950">
                  <a:moveTo>
                    <a:pt x="2581352" y="869414"/>
                  </a:moveTo>
                  <a:lnTo>
                    <a:pt x="0" y="869414"/>
                  </a:lnTo>
                  <a:lnTo>
                    <a:pt x="0" y="0"/>
                  </a:lnTo>
                  <a:lnTo>
                    <a:pt x="5162704" y="0"/>
                  </a:lnTo>
                  <a:lnTo>
                    <a:pt x="5162704" y="869414"/>
                  </a:lnTo>
                  <a:lnTo>
                    <a:pt x="2581352" y="869414"/>
                  </a:lnTo>
                  <a:close/>
                </a:path>
              </a:pathLst>
            </a:custGeom>
            <a:ln w="21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322834" y="6570568"/>
              <a:ext cx="264795" cy="264160"/>
            </a:xfrm>
            <a:custGeom>
              <a:avLst/>
              <a:gdLst/>
              <a:ahLst/>
              <a:cxnLst/>
              <a:rect l="l" t="t" r="r" b="b"/>
              <a:pathLst>
                <a:path w="264794" h="264159">
                  <a:moveTo>
                    <a:pt x="889" y="0"/>
                  </a:moveTo>
                  <a:lnTo>
                    <a:pt x="264691" y="263832"/>
                  </a:lnTo>
                </a:path>
                <a:path w="264794" h="264159">
                  <a:moveTo>
                    <a:pt x="263929" y="0"/>
                  </a:moveTo>
                  <a:lnTo>
                    <a:pt x="0" y="263832"/>
                  </a:lnTo>
                </a:path>
              </a:pathLst>
            </a:custGeom>
            <a:ln w="219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57614" y="6701256"/>
              <a:ext cx="396875" cy="24130"/>
            </a:xfrm>
            <a:custGeom>
              <a:avLst/>
              <a:gdLst/>
              <a:ahLst/>
              <a:cxnLst/>
              <a:rect l="l" t="t" r="r" b="b"/>
              <a:pathLst>
                <a:path w="396875" h="24129">
                  <a:moveTo>
                    <a:pt x="396367" y="1778"/>
                  </a:moveTo>
                  <a:lnTo>
                    <a:pt x="0" y="0"/>
                  </a:lnTo>
                  <a:lnTo>
                    <a:pt x="0" y="21920"/>
                  </a:lnTo>
                  <a:lnTo>
                    <a:pt x="396367" y="23710"/>
                  </a:lnTo>
                  <a:lnTo>
                    <a:pt x="396367" y="1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51934" y="6570574"/>
              <a:ext cx="263525" cy="263525"/>
            </a:xfrm>
            <a:custGeom>
              <a:avLst/>
              <a:gdLst/>
              <a:ahLst/>
              <a:cxnLst/>
              <a:rect l="l" t="t" r="r" b="b"/>
              <a:pathLst>
                <a:path w="263525" h="263525">
                  <a:moveTo>
                    <a:pt x="131445" y="263080"/>
                  </a:moveTo>
                  <a:lnTo>
                    <a:pt x="0" y="263080"/>
                  </a:lnTo>
                  <a:lnTo>
                    <a:pt x="0" y="0"/>
                  </a:lnTo>
                  <a:lnTo>
                    <a:pt x="263017" y="0"/>
                  </a:lnTo>
                  <a:lnTo>
                    <a:pt x="263017" y="263080"/>
                  </a:lnTo>
                  <a:lnTo>
                    <a:pt x="131445" y="263080"/>
                  </a:lnTo>
                  <a:close/>
                </a:path>
              </a:pathLst>
            </a:custGeom>
            <a:ln w="219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4803" y="6307464"/>
              <a:ext cx="5162549" cy="28860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023" y="7629143"/>
              <a:ext cx="1030224" cy="11064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7896" y="7629143"/>
              <a:ext cx="755903" cy="11064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39288" y="7629143"/>
              <a:ext cx="899159" cy="11064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6944" y="7629143"/>
              <a:ext cx="707136" cy="1106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439" y="1268387"/>
              <a:ext cx="5924550" cy="593258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498956" y="3059764"/>
            <a:ext cx="9836150" cy="2482215"/>
          </a:xfrm>
          <a:prstGeom prst="rect">
            <a:avLst/>
          </a:prstGeom>
        </p:spPr>
        <p:txBody>
          <a:bodyPr vert="horz" wrap="square" lIns="0" tIns="387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0"/>
              </a:spcBef>
            </a:pPr>
            <a:r>
              <a:rPr sz="8550" spc="-145" dirty="0">
                <a:solidFill>
                  <a:srgbClr val="FFFFFF"/>
                </a:solidFill>
                <a:latin typeface="Arial"/>
                <a:cs typeface="Arial"/>
              </a:rPr>
              <a:t>GANs</a:t>
            </a:r>
            <a:r>
              <a:rPr sz="855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-7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5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550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855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5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31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85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550" spc="25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8550">
              <a:latin typeface="Arial"/>
              <a:cs typeface="Arial"/>
            </a:endParaRPr>
          </a:p>
          <a:p>
            <a:pPr marL="2710815">
              <a:lnSpc>
                <a:spcPct val="100000"/>
              </a:lnSpc>
              <a:spcBef>
                <a:spcPts val="1385"/>
              </a:spcBef>
            </a:pPr>
            <a:r>
              <a:rPr sz="3950" dirty="0">
                <a:latin typeface="Times New Roman"/>
                <a:cs typeface="Times New Roman"/>
              </a:rPr>
              <a:t>-</a:t>
            </a:r>
            <a:r>
              <a:rPr sz="3950" spc="-30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Generative</a:t>
            </a:r>
            <a:r>
              <a:rPr sz="3950" spc="-30" dirty="0">
                <a:latin typeface="Times New Roman"/>
                <a:cs typeface="Times New Roman"/>
              </a:rPr>
              <a:t> </a:t>
            </a:r>
            <a:r>
              <a:rPr sz="3950" dirty="0">
                <a:latin typeface="Times New Roman"/>
                <a:cs typeface="Times New Roman"/>
              </a:rPr>
              <a:t>Adversarial</a:t>
            </a:r>
            <a:r>
              <a:rPr sz="3950" spc="-25" dirty="0">
                <a:latin typeface="Times New Roman"/>
                <a:cs typeface="Times New Roman"/>
              </a:rPr>
              <a:t> </a:t>
            </a:r>
            <a:r>
              <a:rPr sz="3950" spc="-10" dirty="0">
                <a:latin typeface="Times New Roman"/>
                <a:cs typeface="Times New Roman"/>
              </a:rPr>
              <a:t>Networks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8201" y="1585989"/>
            <a:ext cx="55397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270" dirty="0">
                <a:latin typeface="Arial"/>
                <a:cs typeface="Arial"/>
              </a:rPr>
              <a:t>Agenda</a:t>
            </a:r>
            <a:endParaRPr sz="1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201" y="4355134"/>
            <a:ext cx="9793605" cy="497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indent="-323215">
              <a:lnSpc>
                <a:spcPts val="5565"/>
              </a:lnSpc>
              <a:spcBef>
                <a:spcPts val="100"/>
              </a:spcBef>
              <a:buChar char="•"/>
              <a:tabLst>
                <a:tab pos="335915" algn="l"/>
              </a:tabLst>
            </a:pPr>
            <a:r>
              <a:rPr sz="4650" spc="65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Times New Roman"/>
                <a:cs typeface="Times New Roman"/>
              </a:rPr>
              <a:t>Statement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465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Overview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End</a:t>
            </a:r>
            <a:r>
              <a:rPr sz="465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8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spcBef>
                <a:spcPts val="45"/>
              </a:spcBef>
              <a:buChar char="•"/>
              <a:tabLst>
                <a:tab pos="335915" algn="l"/>
              </a:tabLst>
            </a:pPr>
            <a:r>
              <a:rPr sz="4650" spc="-325" dirty="0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sz="4650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5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17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50" dirty="0">
                <a:solidFill>
                  <a:srgbClr val="FFFFFF"/>
                </a:solidFill>
                <a:latin typeface="Times New Roman"/>
                <a:cs typeface="Times New Roman"/>
              </a:rPr>
              <a:t>it's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75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4650" spc="-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45" dirty="0">
                <a:solidFill>
                  <a:srgbClr val="FFFFFF"/>
                </a:solidFill>
                <a:latin typeface="Times New Roman"/>
                <a:cs typeface="Times New Roman"/>
              </a:rPr>
              <a:t>Propositions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65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305" dirty="0">
                <a:solidFill>
                  <a:srgbClr val="FFFFFF"/>
                </a:solidFill>
                <a:latin typeface="Times New Roman"/>
                <a:cs typeface="Times New Roman"/>
              </a:rPr>
              <a:t>Wow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12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-325" dirty="0">
                <a:solidFill>
                  <a:srgbClr val="FFFFFF"/>
                </a:solidFill>
                <a:latin typeface="Times New Roman"/>
                <a:cs typeface="Times New Roman"/>
              </a:rPr>
              <a:t>My</a:t>
            </a:r>
            <a:r>
              <a:rPr sz="465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650" spc="4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50"/>
              </a:lnSpc>
              <a:buChar char="•"/>
              <a:tabLst>
                <a:tab pos="335915" algn="l"/>
              </a:tabLst>
            </a:pP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Modeling</a:t>
            </a:r>
            <a:endParaRPr sz="4650">
              <a:latin typeface="Times New Roman"/>
              <a:cs typeface="Times New Roman"/>
            </a:endParaRPr>
          </a:p>
          <a:p>
            <a:pPr marL="335915" indent="-323215">
              <a:lnSpc>
                <a:spcPts val="5565"/>
              </a:lnSpc>
              <a:buChar char="•"/>
              <a:tabLst>
                <a:tab pos="335915" algn="l"/>
              </a:tabLst>
            </a:pPr>
            <a:r>
              <a:rPr sz="4650" spc="-10" dirty="0">
                <a:solidFill>
                  <a:srgbClr val="FFFFFF"/>
                </a:solidFill>
                <a:latin typeface="Times New Roman"/>
                <a:cs typeface="Times New Roman"/>
              </a:rPr>
              <a:t>Result</a:t>
            </a:r>
            <a:endParaRPr sz="46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51064" y="1959864"/>
            <a:ext cx="10277475" cy="7215505"/>
            <a:chOff x="7751064" y="1959864"/>
            <a:chExt cx="10277475" cy="7215505"/>
          </a:xfrm>
        </p:grpSpPr>
        <p:sp>
          <p:nvSpPr>
            <p:cNvPr id="12" name="object 12"/>
            <p:cNvSpPr/>
            <p:nvPr/>
          </p:nvSpPr>
          <p:spPr>
            <a:xfrm>
              <a:off x="13521944" y="6245555"/>
              <a:ext cx="4494530" cy="2917825"/>
            </a:xfrm>
            <a:custGeom>
              <a:avLst/>
              <a:gdLst/>
              <a:ahLst/>
              <a:cxnLst/>
              <a:rect l="l" t="t" r="r" b="b"/>
              <a:pathLst>
                <a:path w="4494530" h="2917825">
                  <a:moveTo>
                    <a:pt x="4494403" y="0"/>
                  </a:moveTo>
                  <a:lnTo>
                    <a:pt x="0" y="0"/>
                  </a:lnTo>
                  <a:lnTo>
                    <a:pt x="0" y="2917656"/>
                  </a:lnTo>
                  <a:lnTo>
                    <a:pt x="2247646" y="2917656"/>
                  </a:lnTo>
                  <a:lnTo>
                    <a:pt x="4494403" y="2917656"/>
                  </a:lnTo>
                  <a:lnTo>
                    <a:pt x="4494403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21889" y="6244666"/>
              <a:ext cx="4494530" cy="2919095"/>
            </a:xfrm>
            <a:custGeom>
              <a:avLst/>
              <a:gdLst/>
              <a:ahLst/>
              <a:cxnLst/>
              <a:rect l="l" t="t" r="r" b="b"/>
              <a:pathLst>
                <a:path w="4494530" h="2919095">
                  <a:moveTo>
                    <a:pt x="2247636" y="2918550"/>
                  </a:moveTo>
                  <a:lnTo>
                    <a:pt x="0" y="2918550"/>
                  </a:lnTo>
                  <a:lnTo>
                    <a:pt x="0" y="914"/>
                  </a:lnTo>
                  <a:lnTo>
                    <a:pt x="4494384" y="914"/>
                  </a:lnTo>
                  <a:lnTo>
                    <a:pt x="4494384" y="2918550"/>
                  </a:lnTo>
                  <a:lnTo>
                    <a:pt x="2247636" y="2918550"/>
                  </a:lnTo>
                  <a:close/>
                </a:path>
                <a:path w="4494530" h="2919095">
                  <a:moveTo>
                    <a:pt x="2247636" y="957008"/>
                  </a:moveTo>
                  <a:lnTo>
                    <a:pt x="0" y="957008"/>
                  </a:lnTo>
                  <a:lnTo>
                    <a:pt x="0" y="0"/>
                  </a:lnTo>
                  <a:lnTo>
                    <a:pt x="4494384" y="0"/>
                  </a:lnTo>
                  <a:lnTo>
                    <a:pt x="4494384" y="957008"/>
                  </a:lnTo>
                  <a:lnTo>
                    <a:pt x="2247636" y="957008"/>
                  </a:lnTo>
                  <a:close/>
                </a:path>
                <a:path w="4494530" h="2919095">
                  <a:moveTo>
                    <a:pt x="3819890" y="289750"/>
                  </a:moveTo>
                  <a:lnTo>
                    <a:pt x="4109576" y="579501"/>
                  </a:lnTo>
                </a:path>
                <a:path w="4494530" h="2919095">
                  <a:moveTo>
                    <a:pt x="4108687" y="289750"/>
                  </a:moveTo>
                  <a:lnTo>
                    <a:pt x="3818874" y="579501"/>
                  </a:lnTo>
                </a:path>
                <a:path w="4494530" h="2919095">
                  <a:moveTo>
                    <a:pt x="2439660" y="434162"/>
                  </a:moveTo>
                  <a:lnTo>
                    <a:pt x="2851011" y="435991"/>
                  </a:lnTo>
                </a:path>
                <a:path w="4494530" h="2919095">
                  <a:moveTo>
                    <a:pt x="3335387" y="578586"/>
                  </a:moveTo>
                  <a:lnTo>
                    <a:pt x="3190989" y="578586"/>
                  </a:lnTo>
                  <a:lnTo>
                    <a:pt x="3190989" y="289750"/>
                  </a:lnTo>
                  <a:lnTo>
                    <a:pt x="3479786" y="289750"/>
                  </a:lnTo>
                  <a:lnTo>
                    <a:pt x="3479786" y="578586"/>
                  </a:lnTo>
                  <a:lnTo>
                    <a:pt x="3335387" y="578586"/>
                  </a:lnTo>
                  <a:close/>
                </a:path>
              </a:pathLst>
            </a:custGeom>
            <a:ln w="237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2928" y="7549896"/>
              <a:ext cx="621792" cy="12039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81376" y="7549896"/>
              <a:ext cx="585215" cy="12039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6256" y="7549896"/>
              <a:ext cx="832103" cy="12039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0641" y="6236784"/>
              <a:ext cx="4495800" cy="29351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1064" y="1959864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0317" y="1432833"/>
            <a:ext cx="9008745" cy="1263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100" dirty="0">
                <a:latin typeface="Arial"/>
                <a:cs typeface="Arial"/>
              </a:rPr>
              <a:t>Problem</a:t>
            </a:r>
            <a:r>
              <a:rPr sz="8100" spc="25" dirty="0">
                <a:latin typeface="Arial"/>
                <a:cs typeface="Arial"/>
              </a:rPr>
              <a:t> </a:t>
            </a:r>
            <a:r>
              <a:rPr sz="8100" spc="105" dirty="0">
                <a:latin typeface="Arial"/>
                <a:cs typeface="Arial"/>
              </a:rPr>
              <a:t>Statement</a:t>
            </a:r>
            <a:endParaRPr sz="8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1548" y="3386918"/>
            <a:ext cx="16059150" cy="4151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5"/>
              </a:spcBef>
            </a:pP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sz="4500" spc="10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365" dirty="0">
                <a:solidFill>
                  <a:srgbClr val="FFFFFF"/>
                </a:solidFill>
                <a:latin typeface="Times New Roman"/>
                <a:cs typeface="Times New Roman"/>
              </a:rPr>
              <a:t>GAN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4500" spc="10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descriptions.</a:t>
            </a:r>
            <a:r>
              <a:rPr sz="4500" spc="-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4500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14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45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14" dirty="0">
                <a:solidFill>
                  <a:srgbClr val="FFFFFF"/>
                </a:solidFill>
                <a:latin typeface="Times New Roman"/>
                <a:cs typeface="Times New Roman"/>
              </a:rPr>
              <a:t>paired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7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7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5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-3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4500" spc="-2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500" spc="130" dirty="0">
                <a:solidFill>
                  <a:srgbClr val="FFFFFF"/>
                </a:solidFill>
                <a:latin typeface="Times New Roman"/>
                <a:cs typeface="Times New Roman"/>
              </a:rPr>
              <a:t>train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14" dirty="0">
                <a:solidFill>
                  <a:srgbClr val="FFFFFF"/>
                </a:solidFill>
                <a:latin typeface="Times New Roman"/>
                <a:cs typeface="Times New Roman"/>
              </a:rPr>
              <a:t>translate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35" dirty="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0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4500" spc="409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5" dirty="0">
                <a:solidFill>
                  <a:srgbClr val="FFFFFF"/>
                </a:solidFill>
                <a:latin typeface="Times New Roman"/>
                <a:cs typeface="Times New Roman"/>
              </a:rPr>
              <a:t>corresponding</a:t>
            </a:r>
            <a:r>
              <a:rPr sz="4500" spc="4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representations.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Evaluate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model's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0" dirty="0">
                <a:solidFill>
                  <a:srgbClr val="FFFFFF"/>
                </a:solidFill>
                <a:latin typeface="Times New Roman"/>
                <a:cs typeface="Times New Roman"/>
              </a:rPr>
              <a:t>performance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3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4500" spc="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75" dirty="0">
                <a:solidFill>
                  <a:srgbClr val="FFFFFF"/>
                </a:solidFill>
                <a:latin typeface="Times New Roman"/>
                <a:cs typeface="Times New Roman"/>
              </a:rPr>
              <a:t>producing high-</a:t>
            </a:r>
            <a:r>
              <a:rPr sz="4500" spc="80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75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55" dirty="0">
                <a:solidFill>
                  <a:srgbClr val="FFFFFF"/>
                </a:solidFill>
                <a:latin typeface="Times New Roman"/>
                <a:cs typeface="Times New Roman"/>
              </a:rPr>
              <a:t>accurately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reﬂect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1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60" dirty="0">
                <a:solidFill>
                  <a:srgbClr val="FFFFFF"/>
                </a:solidFill>
                <a:latin typeface="Times New Roman"/>
                <a:cs typeface="Times New Roman"/>
              </a:rPr>
              <a:t>provided</a:t>
            </a:r>
            <a:r>
              <a:rPr sz="45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4500" spc="4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4500" spc="85" dirty="0">
                <a:solidFill>
                  <a:srgbClr val="FFFFFF"/>
                </a:solidFill>
                <a:latin typeface="Times New Roman"/>
                <a:cs typeface="Times New Roman"/>
              </a:rPr>
              <a:t>input.</a:t>
            </a:r>
            <a:endParaRPr sz="45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453623" y="7153565"/>
            <a:ext cx="4309110" cy="2419985"/>
            <a:chOff x="13453623" y="7153565"/>
            <a:chExt cx="4309110" cy="2419985"/>
          </a:xfrm>
        </p:grpSpPr>
        <p:sp>
          <p:nvSpPr>
            <p:cNvPr id="12" name="object 12"/>
            <p:cNvSpPr/>
            <p:nvPr/>
          </p:nvSpPr>
          <p:spPr>
            <a:xfrm>
              <a:off x="13462762" y="7164781"/>
              <a:ext cx="4290695" cy="2399665"/>
            </a:xfrm>
            <a:custGeom>
              <a:avLst/>
              <a:gdLst/>
              <a:ahLst/>
              <a:cxnLst/>
              <a:rect l="l" t="t" r="r" b="b"/>
              <a:pathLst>
                <a:path w="4290694" h="2399665">
                  <a:moveTo>
                    <a:pt x="4290695" y="0"/>
                  </a:moveTo>
                  <a:lnTo>
                    <a:pt x="0" y="0"/>
                  </a:lnTo>
                  <a:lnTo>
                    <a:pt x="0" y="2399041"/>
                  </a:lnTo>
                  <a:lnTo>
                    <a:pt x="2145284" y="2399041"/>
                  </a:lnTo>
                  <a:lnTo>
                    <a:pt x="4290695" y="2399041"/>
                  </a:lnTo>
                  <a:lnTo>
                    <a:pt x="429069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62734" y="7164781"/>
              <a:ext cx="4290695" cy="2399665"/>
            </a:xfrm>
            <a:custGeom>
              <a:avLst/>
              <a:gdLst/>
              <a:ahLst/>
              <a:cxnLst/>
              <a:rect l="l" t="t" r="r" b="b"/>
              <a:pathLst>
                <a:path w="4290694" h="2399665">
                  <a:moveTo>
                    <a:pt x="2145279" y="2399042"/>
                  </a:moveTo>
                  <a:lnTo>
                    <a:pt x="0" y="2399042"/>
                  </a:lnTo>
                  <a:lnTo>
                    <a:pt x="0" y="0"/>
                  </a:lnTo>
                  <a:lnTo>
                    <a:pt x="4290686" y="0"/>
                  </a:lnTo>
                  <a:lnTo>
                    <a:pt x="4290686" y="2399042"/>
                  </a:lnTo>
                  <a:lnTo>
                    <a:pt x="2145279" y="2399042"/>
                  </a:lnTo>
                  <a:close/>
                </a:path>
                <a:path w="4290694" h="2399665">
                  <a:moveTo>
                    <a:pt x="2145279" y="722591"/>
                  </a:moveTo>
                  <a:lnTo>
                    <a:pt x="0" y="722591"/>
                  </a:lnTo>
                  <a:lnTo>
                    <a:pt x="0" y="0"/>
                  </a:lnTo>
                  <a:lnTo>
                    <a:pt x="4290686" y="0"/>
                  </a:lnTo>
                  <a:lnTo>
                    <a:pt x="4290686" y="722591"/>
                  </a:lnTo>
                  <a:lnTo>
                    <a:pt x="2145279" y="722591"/>
                  </a:lnTo>
                  <a:close/>
                </a:path>
                <a:path w="4290694" h="2399665">
                  <a:moveTo>
                    <a:pt x="3780401" y="219379"/>
                  </a:moveTo>
                  <a:lnTo>
                    <a:pt x="3999857" y="438746"/>
                  </a:lnTo>
                </a:path>
                <a:path w="4290694" h="2399665">
                  <a:moveTo>
                    <a:pt x="3999095" y="219379"/>
                  </a:moveTo>
                  <a:lnTo>
                    <a:pt x="3779766" y="438746"/>
                  </a:lnTo>
                </a:path>
                <a:path w="4290694" h="2399665">
                  <a:moveTo>
                    <a:pt x="2737606" y="328002"/>
                  </a:moveTo>
                  <a:lnTo>
                    <a:pt x="3048755" y="329412"/>
                  </a:lnTo>
                </a:path>
                <a:path w="4290694" h="2399665">
                  <a:moveTo>
                    <a:pt x="3414642" y="438048"/>
                  </a:moveTo>
                  <a:lnTo>
                    <a:pt x="3305295" y="438048"/>
                  </a:lnTo>
                  <a:lnTo>
                    <a:pt x="3305295" y="219379"/>
                  </a:lnTo>
                  <a:lnTo>
                    <a:pt x="3523861" y="219379"/>
                  </a:lnTo>
                  <a:lnTo>
                    <a:pt x="3523861" y="438048"/>
                  </a:lnTo>
                  <a:lnTo>
                    <a:pt x="3414642" y="438048"/>
                  </a:lnTo>
                  <a:close/>
                </a:path>
              </a:pathLst>
            </a:custGeom>
            <a:ln w="18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96415" y="8257031"/>
              <a:ext cx="499871" cy="9265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5471" y="8257031"/>
              <a:ext cx="441959" cy="9265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9079" y="8257031"/>
              <a:ext cx="859536" cy="926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9343" y="8253983"/>
              <a:ext cx="536448" cy="9265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9112" y="7153565"/>
              <a:ext cx="4292803" cy="2419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5441930" cy="9035415"/>
            <a:chOff x="1422002" y="1064877"/>
            <a:chExt cx="15441930" cy="9035415"/>
          </a:xfrm>
        </p:grpSpPr>
        <p:sp>
          <p:nvSpPr>
            <p:cNvPr id="3" name="object 3"/>
            <p:cNvSpPr/>
            <p:nvPr/>
          </p:nvSpPr>
          <p:spPr>
            <a:xfrm>
              <a:off x="13016103" y="779261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9"/>
                  </a:lnTo>
                  <a:lnTo>
                    <a:pt x="1770507" y="2298109"/>
                  </a:lnTo>
                  <a:lnTo>
                    <a:pt x="3540252" y="2298109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16108" y="779188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40"/>
                  </a:moveTo>
                  <a:lnTo>
                    <a:pt x="0" y="2298840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40"/>
                  </a:lnTo>
                  <a:lnTo>
                    <a:pt x="1770415" y="2298840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39"/>
                  </a:moveTo>
                  <a:lnTo>
                    <a:pt x="3237040" y="456465"/>
                  </a:lnTo>
                </a:path>
                <a:path w="3540759" h="2299334">
                  <a:moveTo>
                    <a:pt x="3236278" y="228239"/>
                  </a:moveTo>
                  <a:lnTo>
                    <a:pt x="3008055" y="456465"/>
                  </a:lnTo>
                </a:path>
                <a:path w="3540759" h="2299334">
                  <a:moveTo>
                    <a:pt x="1921675" y="341990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39"/>
                  </a:lnTo>
                  <a:lnTo>
                    <a:pt x="2740968" y="228239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8464" y="8817864"/>
              <a:ext cx="490728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39544" y="8817864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3255" y="8817864"/>
              <a:ext cx="652271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7213" y="7785713"/>
              <a:ext cx="3543300" cy="231166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958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00"/>
              </a:spcBef>
            </a:pPr>
            <a:r>
              <a:rPr sz="6750" dirty="0">
                <a:latin typeface="Arial"/>
                <a:cs typeface="Arial"/>
              </a:rPr>
              <a:t>Problem</a:t>
            </a:r>
            <a:r>
              <a:rPr sz="6750" spc="25" dirty="0">
                <a:latin typeface="Arial"/>
                <a:cs typeface="Arial"/>
              </a:rPr>
              <a:t> </a:t>
            </a:r>
            <a:r>
              <a:rPr sz="6750" spc="-10" dirty="0">
                <a:latin typeface="Arial"/>
                <a:cs typeface="Arial"/>
              </a:rPr>
              <a:t>Overview</a:t>
            </a:r>
            <a:endParaRPr sz="6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5632" y="3466477"/>
            <a:ext cx="14074775" cy="479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00"/>
              </a:spcBef>
            </a:pP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aims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develop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text-</a:t>
            </a:r>
            <a:r>
              <a:rPr sz="3900" spc="50" dirty="0">
                <a:solidFill>
                  <a:srgbClr val="FFFFFF"/>
                </a:solidFill>
                <a:latin typeface="Times New Roman"/>
                <a:cs typeface="Times New Roman"/>
              </a:rPr>
              <a:t>to-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900" spc="7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(GANs).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Leveraging</a:t>
            </a:r>
            <a:r>
              <a:rPr sz="3900" spc="7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5" dirty="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sz="3900" spc="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3900" spc="95" dirty="0">
                <a:solidFill>
                  <a:srgbClr val="FFFFFF"/>
                </a:solidFill>
                <a:latin typeface="Times New Roman"/>
                <a:cs typeface="Times New Roman"/>
              </a:rPr>
              <a:t>paired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3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-315" dirty="0">
                <a:solidFill>
                  <a:srgbClr val="FFFFFF"/>
                </a:solidFill>
                <a:latin typeface="Times New Roman"/>
                <a:cs typeface="Times New Roman"/>
              </a:rPr>
              <a:t>GAN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55" dirty="0">
                <a:solidFill>
                  <a:srgbClr val="FFFFFF"/>
                </a:solidFill>
                <a:latin typeface="Times New Roman"/>
                <a:cs typeface="Times New Roman"/>
              </a:rPr>
              <a:t>be </a:t>
            </a:r>
            <a:r>
              <a:rPr sz="3900" spc="114" dirty="0">
                <a:solidFill>
                  <a:srgbClr val="FFFFFF"/>
                </a:solidFill>
                <a:latin typeface="Times New Roman"/>
                <a:cs typeface="Times New Roman"/>
              </a:rPr>
              <a:t>trained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8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900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40" dirty="0">
                <a:solidFill>
                  <a:srgbClr val="FFFFFF"/>
                </a:solidFill>
                <a:latin typeface="Times New Roman"/>
                <a:cs typeface="Times New Roman"/>
              </a:rPr>
              <a:t>input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text.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system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undergo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evaluation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10" dirty="0">
                <a:solidFill>
                  <a:srgbClr val="FFFFFF"/>
                </a:solidFill>
                <a:latin typeface="Times New Roman"/>
                <a:cs typeface="Times New Roman"/>
              </a:rPr>
              <a:t>ensure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3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fidelity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r>
              <a:rPr sz="39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9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3900" spc="80" dirty="0">
                <a:solidFill>
                  <a:srgbClr val="FFFFFF"/>
                </a:solidFill>
                <a:latin typeface="Times New Roman"/>
                <a:cs typeface="Times New Roman"/>
              </a:rPr>
              <a:t>generated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85" dirty="0">
                <a:solidFill>
                  <a:srgbClr val="FFFFFF"/>
                </a:solidFill>
                <a:latin typeface="Times New Roman"/>
                <a:cs typeface="Times New Roman"/>
              </a:rPr>
              <a:t>ultimate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goal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10" dirty="0">
                <a:solidFill>
                  <a:srgbClr val="FFFFFF"/>
                </a:solidFill>
                <a:latin typeface="Times New Roman"/>
                <a:cs typeface="Times New Roman"/>
              </a:rPr>
              <a:t>robust</a:t>
            </a:r>
            <a:r>
              <a:rPr sz="39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9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efficient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tool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0" dirty="0">
                <a:solidFill>
                  <a:srgbClr val="FFFFFF"/>
                </a:solidFill>
                <a:latin typeface="Times New Roman"/>
                <a:cs typeface="Times New Roman"/>
              </a:rPr>
              <a:t>capable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translating</a:t>
            </a:r>
            <a:r>
              <a:rPr sz="3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9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00" spc="65" dirty="0">
                <a:solidFill>
                  <a:srgbClr val="FFFFFF"/>
                </a:solidFill>
                <a:latin typeface="Times New Roman"/>
                <a:cs typeface="Times New Roman"/>
              </a:rPr>
              <a:t>accurate representations.</a:t>
            </a:r>
            <a:endParaRPr sz="39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7294860" cy="9723755"/>
            <a:chOff x="752952" y="332473"/>
            <a:chExt cx="17294860" cy="9723755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21585" y="8218627"/>
              <a:ext cx="2818130" cy="1829435"/>
            </a:xfrm>
            <a:custGeom>
              <a:avLst/>
              <a:gdLst/>
              <a:ahLst/>
              <a:cxnLst/>
              <a:rect l="l" t="t" r="r" b="b"/>
              <a:pathLst>
                <a:path w="2818130" h="1829434">
                  <a:moveTo>
                    <a:pt x="2818130" y="0"/>
                  </a:moveTo>
                  <a:lnTo>
                    <a:pt x="0" y="0"/>
                  </a:lnTo>
                  <a:lnTo>
                    <a:pt x="0" y="1829402"/>
                  </a:lnTo>
                  <a:lnTo>
                    <a:pt x="1409319" y="1829402"/>
                  </a:lnTo>
                  <a:lnTo>
                    <a:pt x="2818130" y="1829402"/>
                  </a:lnTo>
                  <a:lnTo>
                    <a:pt x="2818130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1585" y="8218059"/>
              <a:ext cx="2818130" cy="1830070"/>
            </a:xfrm>
            <a:custGeom>
              <a:avLst/>
              <a:gdLst/>
              <a:ahLst/>
              <a:cxnLst/>
              <a:rect l="l" t="t" r="r" b="b"/>
              <a:pathLst>
                <a:path w="2818130" h="1830070">
                  <a:moveTo>
                    <a:pt x="1409319" y="1829969"/>
                  </a:moveTo>
                  <a:lnTo>
                    <a:pt x="0" y="1829969"/>
                  </a:lnTo>
                  <a:lnTo>
                    <a:pt x="0" y="571"/>
                  </a:lnTo>
                  <a:lnTo>
                    <a:pt x="2818003" y="571"/>
                  </a:lnTo>
                  <a:lnTo>
                    <a:pt x="2818003" y="1829969"/>
                  </a:lnTo>
                  <a:lnTo>
                    <a:pt x="1409319" y="1829969"/>
                  </a:lnTo>
                  <a:close/>
                </a:path>
                <a:path w="2818130" h="1830070">
                  <a:moveTo>
                    <a:pt x="1409319" y="600048"/>
                  </a:moveTo>
                  <a:lnTo>
                    <a:pt x="0" y="600048"/>
                  </a:lnTo>
                  <a:lnTo>
                    <a:pt x="0" y="0"/>
                  </a:lnTo>
                  <a:lnTo>
                    <a:pt x="2818003" y="0"/>
                  </a:lnTo>
                  <a:lnTo>
                    <a:pt x="2818003" y="600048"/>
                  </a:lnTo>
                  <a:lnTo>
                    <a:pt x="1409319" y="600048"/>
                  </a:lnTo>
                  <a:close/>
                </a:path>
                <a:path w="2818130" h="1830070">
                  <a:moveTo>
                    <a:pt x="2395093" y="181673"/>
                  </a:moveTo>
                  <a:lnTo>
                    <a:pt x="2576830" y="363358"/>
                  </a:lnTo>
                </a:path>
                <a:path w="2818130" h="1830070">
                  <a:moveTo>
                    <a:pt x="2576195" y="181673"/>
                  </a:moveTo>
                  <a:lnTo>
                    <a:pt x="2394585" y="363358"/>
                  </a:lnTo>
                </a:path>
                <a:path w="2818130" h="1830070">
                  <a:moveTo>
                    <a:pt x="1529715" y="272236"/>
                  </a:moveTo>
                  <a:lnTo>
                    <a:pt x="1787525" y="273379"/>
                  </a:lnTo>
                </a:path>
                <a:path w="2818130" h="1830070">
                  <a:moveTo>
                    <a:pt x="2091309" y="362787"/>
                  </a:moveTo>
                  <a:lnTo>
                    <a:pt x="2000758" y="362787"/>
                  </a:lnTo>
                  <a:lnTo>
                    <a:pt x="2000758" y="181673"/>
                  </a:lnTo>
                  <a:lnTo>
                    <a:pt x="2181860" y="181673"/>
                  </a:lnTo>
                  <a:lnTo>
                    <a:pt x="2181860" y="362787"/>
                  </a:lnTo>
                  <a:lnTo>
                    <a:pt x="2091309" y="362787"/>
                  </a:lnTo>
                  <a:close/>
                </a:path>
              </a:pathLst>
            </a:custGeom>
            <a:ln w="149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3295" y="9034271"/>
              <a:ext cx="405384" cy="7863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7111" y="9034271"/>
              <a:ext cx="384048" cy="7863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11471" y="9034271"/>
              <a:ext cx="536448" cy="7863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14472" y="8213133"/>
              <a:ext cx="2819400" cy="183832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69799" y="1347661"/>
            <a:ext cx="417639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>
                <a:latin typeface="Arial"/>
                <a:cs typeface="Arial"/>
              </a:rPr>
              <a:t>End</a:t>
            </a:r>
            <a:r>
              <a:rPr spc="-240" dirty="0">
                <a:latin typeface="Arial"/>
                <a:cs typeface="Arial"/>
              </a:rPr>
              <a:t> </a:t>
            </a:r>
            <a:r>
              <a:rPr spc="-229" dirty="0">
                <a:latin typeface="Arial"/>
                <a:cs typeface="Arial"/>
              </a:rPr>
              <a:t>Users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139582" y="3109404"/>
            <a:ext cx="182245" cy="3896360"/>
            <a:chOff x="1139582" y="3109404"/>
            <a:chExt cx="182245" cy="38963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582" y="3109404"/>
              <a:ext cx="15240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4242" y="4795583"/>
              <a:ext cx="152397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8896" y="6853174"/>
              <a:ext cx="152398" cy="1524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84960" y="2822826"/>
            <a:ext cx="15300325" cy="58178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200" dirty="0">
                <a:solidFill>
                  <a:srgbClr val="FD7FFD"/>
                </a:solidFill>
                <a:latin typeface="Arial"/>
                <a:cs typeface="Arial"/>
              </a:rPr>
              <a:t>Content</a:t>
            </a:r>
            <a:r>
              <a:rPr sz="3200" spc="23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Creators:</a:t>
            </a:r>
            <a:endParaRPr sz="3200">
              <a:latin typeface="Arial"/>
              <a:cs typeface="Arial"/>
            </a:endParaRPr>
          </a:p>
          <a:p>
            <a:pPr marL="446405" marR="5715" algn="just">
              <a:lnSpc>
                <a:spcPts val="3829"/>
              </a:lnSpc>
              <a:spcBef>
                <a:spcPts val="78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Authors,</a:t>
            </a:r>
            <a:r>
              <a:rPr sz="32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journalists,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storytellers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utilize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text-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to-image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20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visualize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narratives,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articles,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stories,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enhancing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engagement</a:t>
            </a:r>
            <a:r>
              <a:rPr sz="32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impact.</a:t>
            </a:r>
            <a:endParaRPr sz="3200">
              <a:latin typeface="Times New Roman"/>
              <a:cs typeface="Times New Roman"/>
            </a:endParaRPr>
          </a:p>
          <a:p>
            <a:pPr marL="27305">
              <a:lnSpc>
                <a:spcPct val="100000"/>
              </a:lnSpc>
              <a:spcBef>
                <a:spcPts val="990"/>
              </a:spcBef>
            </a:pPr>
            <a:r>
              <a:rPr sz="3200" dirty="0">
                <a:solidFill>
                  <a:srgbClr val="FD7FFD"/>
                </a:solidFill>
                <a:latin typeface="Arial"/>
                <a:cs typeface="Arial"/>
              </a:rPr>
              <a:t>Designers</a:t>
            </a:r>
            <a:r>
              <a:rPr sz="3200" spc="-9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155" dirty="0">
                <a:solidFill>
                  <a:srgbClr val="FD7FFD"/>
                </a:solidFill>
                <a:latin typeface="Arial"/>
                <a:cs typeface="Arial"/>
              </a:rPr>
              <a:t>and</a:t>
            </a:r>
            <a:r>
              <a:rPr sz="3200" spc="-95" dirty="0">
                <a:solidFill>
                  <a:srgbClr val="FD7FFD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Artists:</a:t>
            </a:r>
            <a:endParaRPr sz="3200">
              <a:latin typeface="Arial"/>
              <a:cs typeface="Arial"/>
            </a:endParaRPr>
          </a:p>
          <a:p>
            <a:pPr marL="446405" marR="5080" algn="just">
              <a:lnSpc>
                <a:spcPts val="3829"/>
              </a:lnSpc>
              <a:spcBef>
                <a:spcPts val="450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Graphic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designers,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illustrators,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Times New Roman"/>
                <a:cs typeface="Times New Roman"/>
              </a:rPr>
              <a:t>artists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benefit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quickly</a:t>
            </a:r>
            <a:r>
              <a:rPr sz="3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Times New Roman"/>
                <a:cs typeface="Times New Roman"/>
              </a:rPr>
              <a:t>generate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imes New Roman"/>
                <a:cs typeface="Times New Roman"/>
              </a:rPr>
              <a:t>prototypes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aiding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200" spc="5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200" spc="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creative process.</a:t>
            </a:r>
            <a:endParaRPr sz="320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425"/>
              </a:spcBef>
            </a:pPr>
            <a:r>
              <a:rPr sz="3200" spc="-10" dirty="0">
                <a:solidFill>
                  <a:srgbClr val="FD7FFD"/>
                </a:solidFill>
                <a:latin typeface="Arial"/>
                <a:cs typeface="Arial"/>
              </a:rPr>
              <a:t>Educators:</a:t>
            </a:r>
            <a:endParaRPr sz="3200">
              <a:latin typeface="Arial"/>
              <a:cs typeface="Arial"/>
            </a:endParaRPr>
          </a:p>
          <a:p>
            <a:pPr marL="446405" marR="5080" algn="just">
              <a:lnSpc>
                <a:spcPts val="3829"/>
              </a:lnSpc>
              <a:spcBef>
                <a:spcPts val="21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Teachers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educators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employ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aids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illustrations</a:t>
            </a:r>
            <a:r>
              <a:rPr sz="32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educational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materials,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improving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effectiveness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teaching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200" spc="7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200" spc="7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through 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multimedia</a:t>
            </a:r>
            <a:r>
              <a:rPr sz="32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4" name="object 4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79746" y="1636586"/>
            <a:ext cx="1353185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spc="-140" dirty="0"/>
              <a:t>My</a:t>
            </a:r>
            <a:r>
              <a:rPr sz="6150" spc="-645" dirty="0"/>
              <a:t> </a:t>
            </a:r>
            <a:r>
              <a:rPr sz="6150" spc="-350" dirty="0"/>
              <a:t>Solution</a:t>
            </a:r>
            <a:r>
              <a:rPr sz="6150" spc="-645" dirty="0"/>
              <a:t> </a:t>
            </a:r>
            <a:r>
              <a:rPr sz="6150" spc="-120" dirty="0"/>
              <a:t>and</a:t>
            </a:r>
            <a:r>
              <a:rPr sz="6150" spc="-645" dirty="0"/>
              <a:t> </a:t>
            </a:r>
            <a:r>
              <a:rPr sz="6150" spc="-270" dirty="0"/>
              <a:t>its</a:t>
            </a:r>
            <a:r>
              <a:rPr sz="6150" spc="-645" dirty="0"/>
              <a:t> </a:t>
            </a:r>
            <a:r>
              <a:rPr sz="6150" spc="-305" dirty="0"/>
              <a:t>Value</a:t>
            </a:r>
            <a:r>
              <a:rPr sz="6150" spc="-645" dirty="0"/>
              <a:t> </a:t>
            </a:r>
            <a:r>
              <a:rPr sz="6150" spc="-295" dirty="0"/>
              <a:t>Propositions</a:t>
            </a:r>
            <a:endParaRPr sz="6150"/>
          </a:p>
        </p:txBody>
      </p:sp>
      <p:grpSp>
        <p:nvGrpSpPr>
          <p:cNvPr id="10" name="object 10"/>
          <p:cNvGrpSpPr/>
          <p:nvPr/>
        </p:nvGrpSpPr>
        <p:grpSpPr>
          <a:xfrm>
            <a:off x="1539214" y="3669474"/>
            <a:ext cx="16574135" cy="5893435"/>
            <a:chOff x="1539214" y="3669474"/>
            <a:chExt cx="16574135" cy="58934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14" y="3669474"/>
              <a:ext cx="133350" cy="1333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900910" y="7474801"/>
              <a:ext cx="3203575" cy="2079625"/>
            </a:xfrm>
            <a:custGeom>
              <a:avLst/>
              <a:gdLst/>
              <a:ahLst/>
              <a:cxnLst/>
              <a:rect l="l" t="t" r="r" b="b"/>
              <a:pathLst>
                <a:path w="3203575" h="2079625">
                  <a:moveTo>
                    <a:pt x="3203321" y="0"/>
                  </a:moveTo>
                  <a:lnTo>
                    <a:pt x="0" y="0"/>
                  </a:lnTo>
                  <a:lnTo>
                    <a:pt x="0" y="2079551"/>
                  </a:lnTo>
                  <a:lnTo>
                    <a:pt x="1601978" y="2079551"/>
                  </a:lnTo>
                  <a:lnTo>
                    <a:pt x="3203321" y="2079551"/>
                  </a:lnTo>
                  <a:lnTo>
                    <a:pt x="3203321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00932" y="7474148"/>
              <a:ext cx="3203575" cy="2080260"/>
            </a:xfrm>
            <a:custGeom>
              <a:avLst/>
              <a:gdLst/>
              <a:ahLst/>
              <a:cxnLst/>
              <a:rect l="l" t="t" r="r" b="b"/>
              <a:pathLst>
                <a:path w="3203575" h="2080259">
                  <a:moveTo>
                    <a:pt x="1601994" y="2080204"/>
                  </a:moveTo>
                  <a:lnTo>
                    <a:pt x="0" y="2080204"/>
                  </a:lnTo>
                  <a:lnTo>
                    <a:pt x="0" y="660"/>
                  </a:lnTo>
                  <a:lnTo>
                    <a:pt x="3203480" y="660"/>
                  </a:lnTo>
                  <a:lnTo>
                    <a:pt x="3203480" y="2080204"/>
                  </a:lnTo>
                  <a:lnTo>
                    <a:pt x="1601994" y="2080204"/>
                  </a:lnTo>
                  <a:close/>
                </a:path>
                <a:path w="3203575" h="2080259">
                  <a:moveTo>
                    <a:pt x="1601994" y="682112"/>
                  </a:moveTo>
                  <a:lnTo>
                    <a:pt x="0" y="682112"/>
                  </a:lnTo>
                  <a:lnTo>
                    <a:pt x="0" y="0"/>
                  </a:lnTo>
                  <a:lnTo>
                    <a:pt x="3203480" y="0"/>
                  </a:lnTo>
                  <a:lnTo>
                    <a:pt x="3203480" y="682112"/>
                  </a:lnTo>
                  <a:lnTo>
                    <a:pt x="1601994" y="682112"/>
                  </a:lnTo>
                  <a:close/>
                </a:path>
                <a:path w="3203575" h="2080259">
                  <a:moveTo>
                    <a:pt x="2722653" y="206525"/>
                  </a:moveTo>
                  <a:lnTo>
                    <a:pt x="2929157" y="413051"/>
                  </a:lnTo>
                </a:path>
                <a:path w="3203575" h="2080259">
                  <a:moveTo>
                    <a:pt x="2928522" y="206525"/>
                  </a:moveTo>
                  <a:lnTo>
                    <a:pt x="2722018" y="413051"/>
                  </a:lnTo>
                </a:path>
                <a:path w="3203575" h="2080259">
                  <a:moveTo>
                    <a:pt x="1738901" y="309458"/>
                  </a:moveTo>
                  <a:lnTo>
                    <a:pt x="2032020" y="310766"/>
                  </a:lnTo>
                </a:path>
                <a:path w="3203575" h="2080259">
                  <a:moveTo>
                    <a:pt x="2377336" y="412391"/>
                  </a:moveTo>
                  <a:lnTo>
                    <a:pt x="2274338" y="412391"/>
                  </a:lnTo>
                  <a:lnTo>
                    <a:pt x="2274338" y="206525"/>
                  </a:lnTo>
                  <a:lnTo>
                    <a:pt x="2480207" y="206525"/>
                  </a:lnTo>
                  <a:lnTo>
                    <a:pt x="2480207" y="412391"/>
                  </a:lnTo>
                  <a:lnTo>
                    <a:pt x="2377336" y="412391"/>
                  </a:lnTo>
                  <a:close/>
                </a:path>
              </a:pathLst>
            </a:custGeom>
            <a:ln w="169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47263" y="8397240"/>
              <a:ext cx="441959" cy="8595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60" y="8397240"/>
              <a:ext cx="423671" cy="8595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44415" y="8397240"/>
              <a:ext cx="594359" cy="859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2655" y="7468564"/>
              <a:ext cx="3206051" cy="20904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6120" y="6233516"/>
              <a:ext cx="133350" cy="13335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59889" y="3380549"/>
            <a:ext cx="15111730" cy="433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3750" dirty="0">
                <a:solidFill>
                  <a:srgbClr val="FD7FFD"/>
                </a:solidFill>
                <a:latin typeface="Times New Roman"/>
                <a:cs typeface="Times New Roman"/>
              </a:rPr>
              <a:t>Solution:</a:t>
            </a:r>
            <a:r>
              <a:rPr sz="3750" spc="680" dirty="0">
                <a:solidFill>
                  <a:srgbClr val="FD7FFD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state-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of-the-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text-to-image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generation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powered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advanced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750" spc="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75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25" dirty="0">
                <a:solidFill>
                  <a:srgbClr val="FFFFFF"/>
                </a:solidFill>
                <a:latin typeface="Times New Roman"/>
                <a:cs typeface="Times New Roman"/>
              </a:rPr>
              <a:t>(GANs).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Leveraging</a:t>
            </a:r>
            <a:r>
              <a:rPr sz="375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cutting-</a:t>
            </a:r>
            <a:r>
              <a:rPr sz="3750" spc="-20" dirty="0">
                <a:solidFill>
                  <a:srgbClr val="FFFFFF"/>
                </a:solidFill>
                <a:latin typeface="Times New Roman"/>
                <a:cs typeface="Times New Roman"/>
              </a:rPr>
              <a:t>edge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sz="3750" spc="84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techniques,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translates</a:t>
            </a:r>
            <a:r>
              <a:rPr sz="3750" spc="8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750" spc="8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into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highly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realistic</a:t>
            </a:r>
            <a:r>
              <a:rPr sz="375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75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sz="375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endParaRPr sz="3750">
              <a:latin typeface="Times New Roman"/>
              <a:cs typeface="Times New Roman"/>
            </a:endParaRPr>
          </a:p>
          <a:p>
            <a:pPr marL="51435" marR="5080" algn="just">
              <a:lnSpc>
                <a:spcPct val="99800"/>
              </a:lnSpc>
              <a:spcBef>
                <a:spcPts val="2095"/>
              </a:spcBef>
            </a:pPr>
            <a:r>
              <a:rPr sz="3850" dirty="0">
                <a:solidFill>
                  <a:srgbClr val="FD7FFD"/>
                </a:solidFill>
                <a:latin typeface="Times New Roman"/>
                <a:cs typeface="Times New Roman"/>
              </a:rPr>
              <a:t>Value:</a:t>
            </a:r>
            <a:r>
              <a:rPr sz="3850" spc="915" dirty="0">
                <a:solidFill>
                  <a:srgbClr val="FD7FFD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Efficiency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3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Times New Roman"/>
                <a:cs typeface="Times New Roman"/>
              </a:rPr>
              <a:t>streamlines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2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850" spc="9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Times New Roman"/>
                <a:cs typeface="Times New Roman"/>
              </a:rPr>
              <a:t>generating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images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textual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descriptions,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saving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imes New Roman"/>
                <a:cs typeface="Times New Roman"/>
              </a:rPr>
              <a:t>valuable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385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4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85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Times New Roman"/>
                <a:cs typeface="Times New Roman"/>
              </a:rPr>
              <a:t>resources </a:t>
            </a:r>
            <a:r>
              <a:rPr sz="3850" spc="70" dirty="0">
                <a:solidFill>
                  <a:srgbClr val="FFFFFF"/>
                </a:solidFill>
                <a:latin typeface="Times New Roman"/>
                <a:cs typeface="Times New Roman"/>
              </a:rPr>
              <a:t>compared</a:t>
            </a:r>
            <a:r>
              <a:rPr sz="3850" spc="-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90" dirty="0">
                <a:solidFill>
                  <a:srgbClr val="FFFFFF"/>
                </a:solidFill>
                <a:latin typeface="Times New Roman"/>
                <a:cs typeface="Times New Roman"/>
              </a:rPr>
              <a:t>traditional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Times New Roman"/>
                <a:cs typeface="Times New Roman"/>
              </a:rPr>
              <a:t>manual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dirty="0">
                <a:solidFill>
                  <a:srgbClr val="FFFFFF"/>
                </a:solidFill>
                <a:latin typeface="Times New Roman"/>
                <a:cs typeface="Times New Roman"/>
              </a:rPr>
              <a:t>image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Times New Roman"/>
                <a:cs typeface="Times New Roman"/>
              </a:rPr>
              <a:t>creation</a:t>
            </a:r>
            <a:r>
              <a:rPr sz="385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50" spc="35" dirty="0">
                <a:solidFill>
                  <a:srgbClr val="FFFFFF"/>
                </a:solidFill>
                <a:latin typeface="Times New Roman"/>
                <a:cs typeface="Times New Roman"/>
              </a:rPr>
              <a:t>methods.</a:t>
            </a:r>
            <a:endParaRPr sz="3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6191230" cy="8905240"/>
            <a:chOff x="1422002" y="1064877"/>
            <a:chExt cx="16191230" cy="8905240"/>
          </a:xfrm>
        </p:grpSpPr>
        <p:sp>
          <p:nvSpPr>
            <p:cNvPr id="3" name="object 3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63499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975" y="8686800"/>
              <a:ext cx="487680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1768" y="8686800"/>
              <a:ext cx="649223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4455" y="7655413"/>
              <a:ext cx="3543300" cy="231165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4870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100"/>
              </a:spcBef>
            </a:pPr>
            <a:r>
              <a:rPr sz="7050" spc="-560" dirty="0"/>
              <a:t>The</a:t>
            </a:r>
            <a:r>
              <a:rPr sz="7050" spc="-740" dirty="0"/>
              <a:t> </a:t>
            </a:r>
            <a:r>
              <a:rPr sz="7050" spc="-900" dirty="0"/>
              <a:t>W</a:t>
            </a:r>
            <a:r>
              <a:rPr sz="7050" spc="-400" dirty="0"/>
              <a:t>ow</a:t>
            </a:r>
            <a:r>
              <a:rPr sz="7050" spc="-735" dirty="0"/>
              <a:t> </a:t>
            </a:r>
            <a:r>
              <a:rPr sz="7050" spc="-229" dirty="0"/>
              <a:t>in</a:t>
            </a:r>
            <a:r>
              <a:rPr sz="7050" spc="-745" dirty="0"/>
              <a:t> </a:t>
            </a:r>
            <a:r>
              <a:rPr sz="7050" spc="-160" dirty="0"/>
              <a:t>My</a:t>
            </a:r>
            <a:r>
              <a:rPr sz="7050" spc="-735" dirty="0"/>
              <a:t> </a:t>
            </a:r>
            <a:r>
              <a:rPr sz="7050" spc="-409" dirty="0"/>
              <a:t>Solution</a:t>
            </a:r>
            <a:endParaRPr sz="7050"/>
          </a:p>
        </p:txBody>
      </p:sp>
      <p:sp>
        <p:nvSpPr>
          <p:cNvPr id="10" name="object 10"/>
          <p:cNvSpPr txBox="1"/>
          <p:nvPr/>
        </p:nvSpPr>
        <p:spPr>
          <a:xfrm>
            <a:off x="2239962" y="3816350"/>
            <a:ext cx="13813790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Harnessing</a:t>
            </a:r>
            <a:r>
              <a:rPr sz="375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cutting-edge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365" dirty="0">
                <a:solidFill>
                  <a:srgbClr val="FFFFFF"/>
                </a:solidFill>
                <a:latin typeface="Times New Roman"/>
                <a:cs typeface="Times New Roman"/>
              </a:rPr>
              <a:t>AI,</a:t>
            </a:r>
            <a:r>
              <a:rPr sz="375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transforms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3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45" dirty="0">
                <a:solidFill>
                  <a:srgbClr val="FFFFFF"/>
                </a:solidFill>
                <a:latin typeface="Times New Roman"/>
                <a:cs typeface="Times New Roman"/>
              </a:rPr>
              <a:t>stunning,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lifelike</a:t>
            </a:r>
            <a:r>
              <a:rPr sz="3750" spc="6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images,</a:t>
            </a:r>
            <a:r>
              <a:rPr sz="3750" spc="6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transcending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traditional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boundaries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generation.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seamless</a:t>
            </a:r>
            <a:r>
              <a:rPr sz="37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integration</a:t>
            </a:r>
            <a:r>
              <a:rPr sz="375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intuitive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375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experience,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empowers</a:t>
            </a:r>
            <a:r>
              <a:rPr sz="3750" spc="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750" spc="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effortlessly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captivating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visuals</a:t>
            </a:r>
            <a:r>
              <a:rPr sz="3750" spc="6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750" spc="7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45" dirty="0">
                <a:solidFill>
                  <a:srgbClr val="FFFFFF"/>
                </a:solidFill>
                <a:latin typeface="Times New Roman"/>
                <a:cs typeface="Times New Roman"/>
              </a:rPr>
              <a:t>mere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words.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375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ability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capture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intricate</a:t>
            </a:r>
            <a:r>
              <a:rPr sz="3750" spc="4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details</a:t>
            </a:r>
            <a:r>
              <a:rPr sz="3750" spc="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nuances</a:t>
            </a:r>
            <a:r>
              <a:rPr sz="3750" spc="3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astonishes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users,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revolutionizing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creative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20" dirty="0">
                <a:solidFill>
                  <a:srgbClr val="FFFFFF"/>
                </a:solidFill>
                <a:latin typeface="Times New Roman"/>
                <a:cs typeface="Times New Roman"/>
              </a:rPr>
              <a:t>workﬂows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unleashing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endless possibilities.</a:t>
            </a:r>
            <a:endParaRPr sz="3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002" y="1064877"/>
            <a:ext cx="16435069" cy="8999220"/>
            <a:chOff x="1422002" y="1064877"/>
            <a:chExt cx="16435069" cy="8999220"/>
          </a:xfrm>
        </p:grpSpPr>
        <p:sp>
          <p:nvSpPr>
            <p:cNvPr id="3" name="object 3"/>
            <p:cNvSpPr/>
            <p:nvPr/>
          </p:nvSpPr>
          <p:spPr>
            <a:xfrm>
              <a:off x="14307185" y="7756245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9"/>
                  </a:lnTo>
                  <a:lnTo>
                    <a:pt x="1770507" y="2298109"/>
                  </a:lnTo>
                  <a:lnTo>
                    <a:pt x="3540252" y="2298109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07216" y="7755529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174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8781288"/>
              <a:ext cx="487680" cy="9448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7" y="8781288"/>
              <a:ext cx="460248" cy="9448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8781288"/>
              <a:ext cx="649223" cy="9448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2" y="7749344"/>
              <a:ext cx="3543300" cy="231166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39962" y="3816350"/>
            <a:ext cx="13808075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solution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employs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sophisticated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sz="3750" spc="1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3750" spc="12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architecture,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integrating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state-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of-the-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art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Generative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Adversarial</a:t>
            </a:r>
            <a:r>
              <a:rPr sz="3750" spc="6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sz="3750" spc="6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75" dirty="0">
                <a:solidFill>
                  <a:srgbClr val="FFFFFF"/>
                </a:solidFill>
                <a:latin typeface="Times New Roman"/>
                <a:cs typeface="Times New Roman"/>
              </a:rPr>
              <a:t>(GANs)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750" spc="33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advanced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70" dirty="0">
                <a:solidFill>
                  <a:srgbClr val="FFFFFF"/>
                </a:solidFill>
                <a:latin typeface="Times New Roman"/>
                <a:cs typeface="Times New Roman"/>
              </a:rPr>
              <a:t>embedding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techniques.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3750" spc="3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combining</a:t>
            </a:r>
            <a:r>
              <a:rPr sz="3750" spc="34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endParaRPr sz="37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9962" y="5530850"/>
            <a:ext cx="1197165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0275" algn="l"/>
                <a:tab pos="4497705" algn="l"/>
                <a:tab pos="6704965" algn="l"/>
                <a:tab pos="8927465" algn="l"/>
                <a:tab pos="11577955" algn="l"/>
              </a:tabLst>
            </a:pP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methodologies,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25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facilitate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seamless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90" dirty="0">
                <a:solidFill>
                  <a:srgbClr val="FFFFFF"/>
                </a:solidFill>
                <a:latin typeface="Times New Roman"/>
                <a:cs typeface="Times New Roman"/>
              </a:rPr>
              <a:t>translation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4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9962" y="5530850"/>
            <a:ext cx="138112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39015">
              <a:lnSpc>
                <a:spcPct val="100000"/>
              </a:lnSpc>
              <a:spcBef>
                <a:spcPts val="100"/>
              </a:spcBef>
              <a:tabLst>
                <a:tab pos="2770505" algn="l"/>
                <a:tab pos="3908425" algn="l"/>
                <a:tab pos="5776595" algn="l"/>
                <a:tab pos="8310245" algn="l"/>
                <a:tab pos="10116185" algn="l"/>
                <a:tab pos="12172315" algn="l"/>
              </a:tabLst>
            </a:pP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textual </a:t>
            </a:r>
            <a:r>
              <a:rPr sz="3750" spc="50" dirty="0">
                <a:solidFill>
                  <a:srgbClr val="FFFFFF"/>
                </a:solidFill>
                <a:latin typeface="Times New Roman"/>
                <a:cs typeface="Times New Roman"/>
              </a:rPr>
              <a:t>descriptions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65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visually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compelling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images.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60" dirty="0">
                <a:solidFill>
                  <a:srgbClr val="FFFFFF"/>
                </a:solidFill>
                <a:latin typeface="Times New Roman"/>
                <a:cs typeface="Times New Roman"/>
              </a:rPr>
              <a:t>Through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iterative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9962" y="6673850"/>
            <a:ext cx="1380744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750" spc="85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r>
              <a:rPr sz="3750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4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fine-</a:t>
            </a:r>
            <a:r>
              <a:rPr sz="3750" spc="55" dirty="0">
                <a:solidFill>
                  <a:srgbClr val="FFFFFF"/>
                </a:solidFill>
                <a:latin typeface="Times New Roman"/>
                <a:cs typeface="Times New Roman"/>
              </a:rPr>
              <a:t>tuning,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37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achieves</a:t>
            </a:r>
            <a:r>
              <a:rPr sz="3750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75" dirty="0">
                <a:solidFill>
                  <a:srgbClr val="FFFFFF"/>
                </a:solidFill>
                <a:latin typeface="Times New Roman"/>
                <a:cs typeface="Times New Roman"/>
              </a:rPr>
              <a:t>remarkable</a:t>
            </a:r>
            <a:r>
              <a:rPr sz="37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fidelity</a:t>
            </a:r>
            <a:r>
              <a:rPr sz="3750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realism,</a:t>
            </a:r>
            <a:r>
              <a:rPr sz="375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80" dirty="0">
                <a:solidFill>
                  <a:srgbClr val="FFFFFF"/>
                </a:solidFill>
                <a:latin typeface="Times New Roman"/>
                <a:cs typeface="Times New Roman"/>
              </a:rPr>
              <a:t>pushing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114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95" dirty="0">
                <a:solidFill>
                  <a:srgbClr val="FFFFFF"/>
                </a:solidFill>
                <a:latin typeface="Times New Roman"/>
                <a:cs typeface="Times New Roman"/>
              </a:rPr>
              <a:t>boundaries</a:t>
            </a:r>
            <a:r>
              <a:rPr sz="375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8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75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dirty="0">
                <a:solidFill>
                  <a:srgbClr val="FFFFFF"/>
                </a:solidFill>
                <a:latin typeface="Times New Roman"/>
                <a:cs typeface="Times New Roman"/>
              </a:rPr>
              <a:t>text-to-image</a:t>
            </a:r>
            <a:r>
              <a:rPr sz="375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750" spc="-10" dirty="0">
                <a:solidFill>
                  <a:srgbClr val="FFFFFF"/>
                </a:solidFill>
                <a:latin typeface="Times New Roman"/>
                <a:cs typeface="Times New Roman"/>
              </a:rPr>
              <a:t>generation.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63305" y="2089823"/>
            <a:ext cx="414972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Modeling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551</Words>
  <Application>Microsoft Office PowerPoint</Application>
  <PresentationFormat>Custom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IBM 3270</vt:lpstr>
      <vt:lpstr>Noto Sans Math</vt:lpstr>
      <vt:lpstr>Times New Roman</vt:lpstr>
      <vt:lpstr>Verdana</vt:lpstr>
      <vt:lpstr>Office Theme</vt:lpstr>
      <vt:lpstr>⥫</vt:lpstr>
      <vt:lpstr>GANs Text to Image - Generative Adversarial Networks</vt:lpstr>
      <vt:lpstr>Agenda</vt:lpstr>
      <vt:lpstr>Problem Statement</vt:lpstr>
      <vt:lpstr>Problem Overview</vt:lpstr>
      <vt:lpstr>End Users</vt:lpstr>
      <vt:lpstr>My Solution and its Value Propositions</vt:lpstr>
      <vt:lpstr>The Wow in My Solution</vt:lpstr>
      <vt:lpstr>Modeling</vt:lpstr>
      <vt:lpstr>Application</vt:lpstr>
      <vt:lpstr>Result prompt = "Real little elephant with wings, ﬂying over the city with fantastic design"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Gokul M</cp:lastModifiedBy>
  <cp:revision>4</cp:revision>
  <dcterms:created xsi:type="dcterms:W3CDTF">2024-03-30T13:19:11Z</dcterms:created>
  <dcterms:modified xsi:type="dcterms:W3CDTF">2024-04-01T15:46:50Z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2024-03-30T00:00:00Z</vt:filetime>
  </property>
  <property fmtid="{D5CDD505-2E9C-101B-9397-08002B2CF9AE}" pid="5" name="Producer">
    <vt:lpwstr>3-Heights(TM) PDF Security Shell 4.8.25.2 (http://www.pdf-tools.com)</vt:lpwstr>
  </property>
</Properties>
</file>